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7" r:id="rId11"/>
    <p:sldId id="268" r:id="rId12"/>
    <p:sldId id="269" r:id="rId13"/>
    <p:sldId id="270" r:id="rId14"/>
    <p:sldId id="272" r:id="rId15"/>
    <p:sldId id="266" r:id="rId16"/>
    <p:sldId id="271" r:id="rId17"/>
    <p:sldId id="273" r:id="rId18"/>
    <p:sldId id="274" r:id="rId19"/>
    <p:sldId id="275" r:id="rId20"/>
    <p:sldId id="277" r:id="rId21"/>
    <p:sldId id="279" r:id="rId22"/>
    <p:sldId id="280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86" r:id="rId35"/>
    <p:sldId id="287" r:id="rId36"/>
    <p:sldId id="278" r:id="rId37"/>
    <p:sldId id="28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2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8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1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7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6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6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4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418D4-47AA-435C-A8B0-AC0D7E0BF8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crdownload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crdownload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crdownload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7730" y="1826307"/>
            <a:ext cx="7709647" cy="1687857"/>
          </a:xfrm>
        </p:spPr>
        <p:txBody>
          <a:bodyPr/>
          <a:lstStyle/>
          <a:p>
            <a:r>
              <a:rPr lang="ru-RU" sz="4000" b="1" dirty="0"/>
              <a:t>О геноциде </a:t>
            </a:r>
            <a:br>
              <a:rPr lang="ru-RU" sz="4000" b="1" dirty="0"/>
            </a:br>
            <a:r>
              <a:rPr lang="ru-RU" sz="4000" b="1" dirty="0"/>
              <a:t>белорусского народа в годы </a:t>
            </a:r>
            <a:br>
              <a:rPr lang="ru-RU" sz="4000" b="1" dirty="0"/>
            </a:br>
            <a:r>
              <a:rPr lang="ru-RU" sz="4000" b="1" dirty="0"/>
              <a:t>Великой Отечественной войны</a:t>
            </a:r>
            <a:endParaRPr lang="ru-RU" sz="4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43318" y="170328"/>
            <a:ext cx="9323294" cy="86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МИНСКИЙ ГОРОДСКОЙ ИСПОЛНИТЕЛЬНЫЙ КОМИТЕТ</a:t>
            </a:r>
          </a:p>
          <a:p>
            <a:r>
              <a:rPr lang="ru-RU" sz="1500" b="1" dirty="0"/>
              <a:t>ГЛАВНОЕ УПРАВЛЕНИЕ ИДЕОЛОГИЧЕСКОЙ РАБОТЫ И ПО ДЕЛАМ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63604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494" y="1632464"/>
            <a:ext cx="47115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погребенных может достигать более 38 000 человек.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обнаружен и вскрыт один из семи участков, в котором, по архивным сведениям, захоронено более 8 000 человек.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Наряду с мирным населением здесь уничтожались и военнопленные.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Изъятые предметы позволяют с уверенностью сказать о том, что это были мирные граждане.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83" y="1931794"/>
            <a:ext cx="5980027" cy="39866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8523" y="560644"/>
            <a:ext cx="100249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Минского района вблизи урочища Уручье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находятся не менее 7 мест массового захоронения времени оккупации нацистской Германией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23319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482" y="624867"/>
            <a:ext cx="9932894" cy="64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Предместье Гомеля – «</a:t>
            </a:r>
            <a:r>
              <a:rPr lang="ru-RU" sz="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Монастырька</a:t>
            </a: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1" y="1380496"/>
            <a:ext cx="6667500" cy="4438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96070" y="1574255"/>
            <a:ext cx="3979148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собирали в специальный лагерь, а затем партиями вывозили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Новобелицкий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лес, где расстреливали.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Расстрелы в большой секретности осуществляли только германские, специальные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айнзацгруппы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7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70" y="589654"/>
            <a:ext cx="11152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3175"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проведения полевых поисковых работ № 122 (северо-запад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г.Логойска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263" indent="3175" algn="just">
              <a:lnSpc>
                <a:spcPts val="15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317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августа 1941 г. был произведен массовый расстрел еврейского населения. На расстрел направляли группами. В первой - женщины с грудными детьми и подростками, во второй - женщины средних лет и старухи, в третьей - мужчины, старики и больные. На месте расстрела сперва раздевали до нижнего белья, приказывали ложиться в заранее подготовленную большую яму вниз лицом и после чего расстреливали из автоматов. Только в один день было расстреляно 1 200 человек.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-2420" r="450" b="2420"/>
          <a:stretch/>
        </p:blipFill>
        <p:spPr>
          <a:xfrm>
            <a:off x="572755" y="2190539"/>
            <a:ext cx="5498899" cy="3737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92" y="2291022"/>
            <a:ext cx="5449446" cy="36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649214"/>
            <a:ext cx="1111623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3175"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проведения полевых поисковых работ № 168 (лесной массив на 9 км Московского шоссе).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5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Основанием для начала проведения поисковых работ в данном районе стала информация из акта Чрезвычайной комиссии от 22 июля 1944 г, в котором указано, что «при раскопках 10 ям-могил в Минском районе обнаружены останки погибших, зарытые в ямах:</a:t>
            </a: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Яма № 1 длиною 21 метр, шириной 4 метра, глубиной 5 метров, количество погибших 8 400 чел.</a:t>
            </a: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Яма №2 длиною 20 метров, шириной 5 метров, глубиной 4 метра, количество погибших 8 000 чел.</a:t>
            </a: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Яма № 3 длиною 35 метров, шириной 5 метров, глубиной 4 метра, количество погибших 14 000 чел.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450215" algn="just">
              <a:lnSpc>
                <a:spcPts val="18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Итого: всего погибших 57 418 чел.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8" y="3665424"/>
            <a:ext cx="3499584" cy="23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07" y="3661680"/>
            <a:ext cx="3499584" cy="23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36" y="3661680"/>
            <a:ext cx="3505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3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225" y="1197255"/>
            <a:ext cx="6354105" cy="423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период с мая по ноябрь 2021 г. проведены полевые поисковые работы: </a:t>
            </a:r>
          </a:p>
          <a:p>
            <a:pPr indent="450215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81 ранее неизвестном месте захоронений, в том числе, в рамках расследования уголовного дела; 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13 местах массовых захоронений жертв войны. 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Обнаружены тысячи останков гражданского населения.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апреля 2022 г. в рамках расследования уголовного дела дальнейшие поисковые мероприятия уже спланированы на 26 объектах.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37" y="3506875"/>
            <a:ext cx="3684203" cy="2759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37" y="644596"/>
            <a:ext cx="3684203" cy="27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Международное сотрудничество в рамках расследования уголовного дела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064" y="2767947"/>
            <a:ext cx="6682991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Литва и Латвия отказали в оказании правовой помощи по уголовному делу. </a:t>
            </a:r>
          </a:p>
          <a:p>
            <a:pPr marL="0" indent="0">
              <a:buNone/>
            </a:pPr>
            <a:r>
              <a:rPr lang="ru-RU" dirty="0"/>
              <a:t>По их мнению, исполнение просьб якобы нанесет ущерб суверенитету и безопасности их государств.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Такая позиция названных прибалтийских республик свидетельствует не только об игнорировании своих международных обязательств, но и откровенном пособничестве в укрывательстве военных преступников, элементарном отрицании прав человека и ценности человеческой жизни.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3159831"/>
            <a:ext cx="4112726" cy="23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94" y="1026956"/>
            <a:ext cx="11170024" cy="1303867"/>
          </a:xfrm>
        </p:spPr>
        <p:txBody>
          <a:bodyPr>
            <a:normAutofit fontScale="90000"/>
          </a:bodyPr>
          <a:lstStyle/>
          <a:p>
            <a:r>
              <a:rPr lang="ru-RU" sz="3900" b="1" dirty="0"/>
              <a:t>Геноцид – это и целенаправленное уничтожение культурного и экономического потенциала народа, результатов его труда и творческого наследия.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46" y="2718593"/>
            <a:ext cx="7172107" cy="3318936"/>
          </a:xfrm>
        </p:spPr>
        <p:txBody>
          <a:bodyPr>
            <a:normAutofit fontScale="92500" lnSpcReduction="20000"/>
          </a:bodyPr>
          <a:lstStyle/>
          <a:p>
            <a:pPr marL="896938"/>
            <a:r>
              <a:rPr lang="ru-RU" dirty="0"/>
              <a:t>Создана межведомственная рабочая группа по расчету ущерба, причиненного действиями нацистских преступников </a:t>
            </a:r>
            <a:br>
              <a:rPr lang="ru-RU" dirty="0"/>
            </a:br>
            <a:r>
              <a:rPr lang="ru-RU" dirty="0"/>
              <a:t>на территории БССР в годы Великой Отечественной войны.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- оценить действительный ущерб, причиненный народному хозяйству республики нацистскими преступниками и их пособниками, а также потребовать в установленном порядке его возмещения.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35" y="2954634"/>
            <a:ext cx="3874872" cy="26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7" y="1170391"/>
            <a:ext cx="11421035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Министерством культуры активизирована деятельность </a:t>
            </a:r>
            <a:br>
              <a:rPr lang="ru-RU" sz="2800" b="1" dirty="0"/>
            </a:br>
            <a:r>
              <a:rPr lang="ru-RU" sz="2800" b="1" dirty="0"/>
              <a:t>Комиссии по выявлению, возвращению, совместному использованию и введению в научный и культурный оборот культурных ценностей, оказавшихся за границей Республики Беларусь.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299" y="2311633"/>
            <a:ext cx="6701116" cy="3933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Проводятся мероприятия, направленные на сохранение исторической памяти о массовом уничтожении гражданского населения и обеспечении идеологической преемственности поколений.</a:t>
            </a:r>
          </a:p>
          <a:p>
            <a:r>
              <a:rPr lang="ru-RU" dirty="0"/>
              <a:t>Осуществляется</a:t>
            </a:r>
            <a:r>
              <a:rPr lang="ru-RU" b="1" dirty="0"/>
              <a:t> </a:t>
            </a:r>
            <a:r>
              <a:rPr lang="ru-RU" dirty="0"/>
              <a:t>создание в музейных учреждениях республики экспозиций, посвященных жертвам геноцида белорусского народа.</a:t>
            </a:r>
          </a:p>
          <a:p>
            <a:r>
              <a:rPr lang="ru-RU" dirty="0"/>
              <a:t>Запланировано создание передвижной экспозиции «Геноцид белорусского народа» для экспонирования во всех регионах страны.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9" y="2869410"/>
            <a:ext cx="4226940" cy="28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23" y="1116603"/>
            <a:ext cx="11071412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Закон «О геноциде белорусского народа»</a:t>
            </a:r>
            <a:r>
              <a:rPr lang="ru-RU" dirty="0"/>
              <a:t> </a:t>
            </a:r>
            <a:br>
              <a:rPr lang="ru-RU" dirty="0"/>
            </a:br>
            <a:r>
              <a:rPr lang="ru-RU" sz="3300" dirty="0"/>
              <a:t>Принят в январе 2022 г. по инициативе Генеральной прокуратуры.</a:t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05" y="2565895"/>
            <a:ext cx="6611816" cy="3905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/>
              <a:t>Закон принят в целях:</a:t>
            </a:r>
          </a:p>
          <a:p>
            <a:pPr marL="717550"/>
            <a:r>
              <a:rPr lang="ru-RU" dirty="0"/>
              <a:t>сохранения памяти о миллионах советских граждан, которые стали жертвами в годы Великой Отечественной войны и послевоенный период. </a:t>
            </a:r>
          </a:p>
          <a:p>
            <a:pPr marL="717550"/>
            <a:r>
              <a:rPr lang="ru-RU" dirty="0"/>
              <a:t>законодательного обеспечения защиты фундаментальных ценностей белорусского народа, </a:t>
            </a:r>
          </a:p>
          <a:p>
            <a:pPr marL="717550"/>
            <a:r>
              <a:rPr lang="ru-RU" dirty="0"/>
              <a:t>установления действенных барьеров на пути попыток фальсификации событий и итогов Второй мировой войны, </a:t>
            </a:r>
          </a:p>
          <a:p>
            <a:pPr marL="717550"/>
            <a:r>
              <a:rPr lang="ru-RU" dirty="0"/>
              <a:t>дать справедливую оценку злодеяниям нацистских преступников и их пособников, националистических формирований в годы Великой Отечественной войны и послевоенный период.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t="-1073" r="11678"/>
          <a:stretch/>
        </p:blipFill>
        <p:spPr>
          <a:xfrm>
            <a:off x="7134682" y="2301073"/>
            <a:ext cx="4430972" cy="39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34" y="1161427"/>
            <a:ext cx="11143129" cy="1303867"/>
          </a:xfrm>
        </p:spPr>
        <p:txBody>
          <a:bodyPr>
            <a:noAutofit/>
          </a:bodyPr>
          <a:lstStyle/>
          <a:p>
            <a:r>
              <a:rPr lang="ru-RU" sz="3500" b="1" dirty="0"/>
              <a:t>Впервые на законодательном уровне признается факт геноцида белорусского народа в годы Великой Отечественной войны и (или) послевоенный период. </a:t>
            </a:r>
            <a:br>
              <a:rPr lang="ru-RU" sz="3500" b="1" dirty="0"/>
            </a:b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Статья 1 Закона </a:t>
            </a:r>
          </a:p>
          <a:p>
            <a:pPr marL="538163" indent="-269875"/>
            <a:r>
              <a:rPr lang="ru-RU" dirty="0"/>
              <a:t>совершенные нацистскими преступниками и их пособниками, националистическими формированиями в годы Великой Отечественной войны и послевоенный период злодеяния, направленные на планомерное физическое уничтожение белорусского народа путем убийства и иных действий, признаваемых геноцидом в соответствии с законодательными актами и нормами международного права, являются </a:t>
            </a:r>
            <a:r>
              <a:rPr lang="ru-RU" b="1" dirty="0"/>
              <a:t>геноцидом белорусского народа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21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227" y="1314785"/>
            <a:ext cx="71458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«Вдумайтесь: оккупанты и их пособники-полицаи сожгли 9 200 белорусских деревень. Из них более пяти тысяч – вместе с жителями. И мы знаем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 чего это все начинается: с идей расового и генетического, любого другого превосходства одних народов над другими, с разделения на высших и второстепенных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Страшно то, что эти теории и сегодня находят своих приверженцев во всем мире. Но, слава богу, фашистская идеология чужда нашим белорусам, чья генетическая память стала настоящим национальным иммунитетом.»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4867" y="5147537"/>
            <a:ext cx="6122894" cy="92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>
              <a:lnSpc>
                <a:spcPts val="1500"/>
              </a:lnSpc>
              <a:spcAft>
                <a:spcPts val="0"/>
              </a:spcAft>
              <a:tabLst>
                <a:tab pos="985838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Республики 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 </a:t>
            </a:r>
            <a:r>
              <a:rPr lang="ru-RU" i="1" spc="-4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А.Г.Лукашенко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республиканском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митинге-реквиеме, посвященном 78-й годовщине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Хатынской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трагедии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algn="just">
              <a:lnSpc>
                <a:spcPct val="94000"/>
              </a:lnSpc>
              <a:spcAft>
                <a:spcPts val="0"/>
              </a:spcAft>
              <a:tabLst>
                <a:tab pos="985838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марта 2021 г.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7" y="818059"/>
            <a:ext cx="3005473" cy="42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2419" y="1520802"/>
            <a:ext cx="6420896" cy="421739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Законом введена </a:t>
            </a:r>
          </a:p>
          <a:p>
            <a:endParaRPr lang="ru-RU" b="1" dirty="0"/>
          </a:p>
          <a:p>
            <a:r>
              <a:rPr lang="ru-RU" b="1" dirty="0"/>
              <a:t>уголовная ответственность </a:t>
            </a:r>
          </a:p>
          <a:p>
            <a:endParaRPr lang="ru-RU" b="1" dirty="0"/>
          </a:p>
          <a:p>
            <a:r>
              <a:rPr lang="ru-RU" dirty="0"/>
              <a:t>за публичное отрицание геноцида белорусского народа, </a:t>
            </a:r>
          </a:p>
          <a:p>
            <a:r>
              <a:rPr lang="ru-RU" dirty="0"/>
              <a:t>в том числе через размещение информации в СМИ </a:t>
            </a:r>
          </a:p>
          <a:p>
            <a:r>
              <a:rPr lang="ru-RU" dirty="0"/>
              <a:t>либо в Интернете.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54" y="1897911"/>
            <a:ext cx="4435121" cy="32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5" y="1177677"/>
            <a:ext cx="10936941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плану «Ост» в Беларуси предусматривалось: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28" y="2619685"/>
            <a:ext cx="7826190" cy="331893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уничтожить или выселить на восток 75 процентов населения, непригодного, с точки зрения гитлеровцев, по так называемым расовым и политическим оценкам;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 процентов населения подлежало онемечиванию и использованию в качестве сельскохозяйственных рабов.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11" y="2481544"/>
            <a:ext cx="2652432" cy="37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092663"/>
            <a:ext cx="11887200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Чрезвычайной государственной комиссией</a:t>
            </a:r>
            <a:br>
              <a:rPr lang="ru-RU" sz="3000" b="1" dirty="0"/>
            </a:br>
            <a:r>
              <a:rPr lang="ru-RU" sz="3000" b="1" dirty="0"/>
              <a:t>было установлено, что на оккупированной территории БССР нацисты: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53" y="2471895"/>
            <a:ext cx="11033090" cy="399682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создали более 260 лагерей смерти для уничтожения военнопленных и гражданского населения;</a:t>
            </a:r>
          </a:p>
          <a:p>
            <a:r>
              <a:rPr lang="ru-RU" dirty="0"/>
              <a:t>провели более 140 крупных карательных операций, во время которых было сожжено около 9 200 сел и деревень республики, из них 5 295 разделили судьбу Хатыни, 186 так и не возродились;</a:t>
            </a:r>
          </a:p>
          <a:p>
            <a:r>
              <a:rPr lang="ru-RU" dirty="0"/>
              <a:t>причинили прямой ущерб народному хозяйству Беларуси, который составил 75 млрд. рублей (в ценах 1941 г.);</a:t>
            </a:r>
          </a:p>
          <a:p>
            <a:r>
              <a:rPr lang="ru-RU" dirty="0"/>
              <a:t>разрушили и разграбили 209 из 270 белорусских городов и районных центров; </a:t>
            </a:r>
          </a:p>
          <a:p>
            <a:r>
              <a:rPr lang="ru-RU" dirty="0"/>
              <a:t>уничтожили 10 338 предприятий (85% от их довоенного количества);</a:t>
            </a:r>
          </a:p>
          <a:p>
            <a:r>
              <a:rPr lang="ru-RU" dirty="0"/>
              <a:t>ограбили и разорили более 10 тысяч колхозов, 92 совхоза и 316 машинно-тракторных станций;</a:t>
            </a:r>
          </a:p>
          <a:p>
            <a:r>
              <a:rPr lang="ru-RU" dirty="0"/>
              <a:t>вывезли в Германию 90 процентов станочного оборудования страны;</a:t>
            </a:r>
          </a:p>
          <a:p>
            <a:r>
              <a:rPr lang="ru-RU" dirty="0"/>
              <a:t>лишили крова три миллиона человек (34 процента довоенного населения);</a:t>
            </a:r>
          </a:p>
          <a:p>
            <a:r>
              <a:rPr lang="ru-RU" dirty="0"/>
              <a:t>угнали в Германию 399 474 человека, из которых десятки тысяч погибли, не выдержав жестоких условий эксплуатации;</a:t>
            </a:r>
          </a:p>
          <a:p>
            <a:r>
              <a:rPr lang="ru-RU" dirty="0"/>
              <a:t>уничтожили в местах принудительного содержания гражданского населения не менее 1,4 миллиона человек. </a:t>
            </a:r>
          </a:p>
          <a:p>
            <a:pPr marL="0" indent="0" algn="ctr">
              <a:buNone/>
            </a:pPr>
            <a:r>
              <a:rPr lang="ru-RU" sz="3500" b="1" dirty="0"/>
              <a:t>За годы войны республика потеряла около 3 миллионов человек,                                 или каждого третьего своего жителя.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87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869" y="982132"/>
            <a:ext cx="10601010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Геноцид в отношении белорусского народа продолжился и в послевоенное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405" y="2798093"/>
            <a:ext cx="10451120" cy="3318936"/>
          </a:xfrm>
        </p:spPr>
        <p:txBody>
          <a:bodyPr>
            <a:normAutofit/>
          </a:bodyPr>
          <a:lstStyle/>
          <a:p>
            <a:r>
              <a:rPr lang="ru-RU" dirty="0"/>
              <a:t>геноцид осуществлялся участниками националистического подполья на территории Польши, Белорусской ССР, Украинской ССР и Прибалтийских республик.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Боевые операции по ликвидации националистического подполья на данных территориях проходили в период с 1 января 1944 г. по 31 декабря 1951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7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160" y="8113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Геноцид в отношении белорусского народа в послевоенное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191" y="2456448"/>
            <a:ext cx="8178871" cy="410512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/>
              <a:t>Отряд «проклятых солдат»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/>
              <a:t>во главе с </a:t>
            </a:r>
            <a:r>
              <a:rPr lang="ru-RU" sz="5000" b="1" dirty="0" err="1"/>
              <a:t>Р.Райсом</a:t>
            </a:r>
            <a:r>
              <a:rPr lang="ru-RU" sz="5000" b="1" dirty="0"/>
              <a:t> (прозвище «Бурый»)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b="1" dirty="0"/>
              <a:t>Январь-февраль 1946г.:</a:t>
            </a:r>
          </a:p>
          <a:p>
            <a:r>
              <a:rPr lang="ru-RU" sz="3200" dirty="0"/>
              <a:t>в районе </a:t>
            </a:r>
            <a:r>
              <a:rPr lang="ru-RU" sz="3200" dirty="0" err="1"/>
              <a:t>г.Белостока</a:t>
            </a:r>
            <a:r>
              <a:rPr lang="ru-RU" sz="3200" dirty="0"/>
              <a:t> в течение нескольких дней задерживал и грабил местных жителей православного вероисповедания, сжег 5 деревень и убил по этническому признаку 79 православных белорусов, в том числе женщин, детей, стариков.</a:t>
            </a:r>
          </a:p>
          <a:p>
            <a:r>
              <a:rPr lang="ru-RU" sz="3200" dirty="0"/>
              <a:t>в лесу у </a:t>
            </a:r>
            <a:r>
              <a:rPr lang="ru-RU" sz="3200" dirty="0" err="1"/>
              <a:t>д.Старые</a:t>
            </a:r>
            <a:r>
              <a:rPr lang="ru-RU" sz="3200" dirty="0"/>
              <a:t> </a:t>
            </a:r>
            <a:r>
              <a:rPr lang="ru-RU" sz="3200" dirty="0" err="1"/>
              <a:t>Пухалы</a:t>
            </a:r>
            <a:r>
              <a:rPr lang="ru-RU" sz="3200" dirty="0"/>
              <a:t> 30 белорусов были убиты с особой жестокостью – обухом топора. </a:t>
            </a:r>
          </a:p>
          <a:p>
            <a:r>
              <a:rPr lang="ru-RU" sz="3200" dirty="0"/>
              <a:t>убил 16 местных жителей, включая женщин и детей </a:t>
            </a:r>
            <a:r>
              <a:rPr lang="ru-RU" sz="3200" dirty="0" err="1"/>
              <a:t>д.Залешаны</a:t>
            </a:r>
            <a:r>
              <a:rPr lang="ru-RU" sz="3200" dirty="0"/>
              <a:t> и </a:t>
            </a:r>
            <a:r>
              <a:rPr lang="ru-RU" sz="3200" dirty="0" err="1"/>
              <a:t>д.Волька-Выгоновская</a:t>
            </a:r>
            <a:endParaRPr lang="ru-RU" sz="3200" dirty="0"/>
          </a:p>
          <a:p>
            <a:r>
              <a:rPr lang="ru-RU" sz="3200" dirty="0"/>
              <a:t>сжег </a:t>
            </a:r>
            <a:r>
              <a:rPr lang="ru-RU" sz="3200" dirty="0" err="1"/>
              <a:t>д.Зани</a:t>
            </a:r>
            <a:r>
              <a:rPr lang="ru-RU" sz="3200" dirty="0"/>
              <a:t> и </a:t>
            </a:r>
            <a:r>
              <a:rPr lang="ru-RU" sz="3200" dirty="0" err="1"/>
              <a:t>д.Шпаки</a:t>
            </a:r>
            <a:r>
              <a:rPr lang="ru-RU" sz="3200" dirty="0"/>
              <a:t>, убив более 30 жителей.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62" y="2516741"/>
            <a:ext cx="2517861" cy="37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481" y="982132"/>
            <a:ext cx="1079192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Увековечение памяти </a:t>
            </a:r>
            <a:br>
              <a:rPr lang="ru-RU" b="1" dirty="0"/>
            </a:br>
            <a:r>
              <a:rPr lang="ru-RU" b="1" dirty="0"/>
              <a:t>жертв геноцида белорусского народа </a:t>
            </a:r>
            <a:br>
              <a:rPr lang="ru-RU" b="1" dirty="0"/>
            </a:br>
            <a:r>
              <a:rPr lang="ru-RU" b="1" dirty="0"/>
              <a:t>в годы Великой Отечественной войны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9437" y="2556932"/>
            <a:ext cx="732524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26 февраля 2021 г. постановлением Совета Министров Республики Беларусь утверждена </a:t>
            </a:r>
            <a:r>
              <a:rPr lang="ru-RU" b="1" dirty="0"/>
              <a:t>Государственная программа «Увековечение памяти о погибших при защите Отечества» на 2021–2025 гг.</a:t>
            </a:r>
          </a:p>
          <a:p>
            <a:pPr marL="0" indent="0">
              <a:buNone/>
            </a:pPr>
            <a:endParaRPr lang="ru-RU" dirty="0"/>
          </a:p>
          <a:p>
            <a:pPr marL="984250"/>
            <a:r>
              <a:rPr lang="ru-RU" dirty="0"/>
              <a:t>на реализацию мероприятий Государственной программы планируется выделение финансовых средств в размере </a:t>
            </a:r>
            <a:r>
              <a:rPr lang="ru-RU" b="1" dirty="0"/>
              <a:t>9 225 213 рублей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-277" r="27209" b="18094"/>
          <a:stretch/>
        </p:blipFill>
        <p:spPr>
          <a:xfrm>
            <a:off x="930439" y="2556932"/>
            <a:ext cx="2797499" cy="3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4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95" y="982132"/>
            <a:ext cx="10922558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государственной программы «Увековечение памяти о погибших при защите Отечества» на 2021–2025 гг.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2732045"/>
            <a:ext cx="7877907" cy="3318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обустройство, содержание, текущий и капитальный ремонт воинских захоронений и захоронений жертв войн, мемориальных комплексов, мест боевой и воинской славы;</a:t>
            </a:r>
          </a:p>
          <a:p>
            <a:pPr lvl="0"/>
            <a:r>
              <a:rPr lang="ru-RU" dirty="0"/>
              <a:t>создание и установка произведений монументального искусства, посвященных событиям военной истории;</a:t>
            </a:r>
          </a:p>
          <a:p>
            <a:pPr lvl="0"/>
            <a:r>
              <a:rPr lang="ru-RU" dirty="0"/>
              <a:t>проведение архивно-исследовательских работ в архивных, музейных и иных учреждениях Республики Беларусь в целях сбора (уточнения) сведений о местах нахождения неучтенных воинских захоронений;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3" t="6321" r="31176" b="2523"/>
          <a:stretch/>
        </p:blipFill>
        <p:spPr>
          <a:xfrm>
            <a:off x="8661679" y="2502040"/>
            <a:ext cx="2510781" cy="37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59" y="982132"/>
            <a:ext cx="11250706" cy="1303867"/>
          </a:xfrm>
        </p:spPr>
        <p:txBody>
          <a:bodyPr>
            <a:normAutofit/>
          </a:bodyPr>
          <a:lstStyle/>
          <a:p>
            <a:r>
              <a:rPr lang="ru-RU" sz="3500" b="1" dirty="0"/>
              <a:t>Мемориалы памяти жертв геноцида мирных граждан, расположенные на территории </a:t>
            </a:r>
            <a:r>
              <a:rPr lang="ru-RU" sz="3500" b="1" dirty="0" err="1"/>
              <a:t>г.Минска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6" y="2481246"/>
            <a:ext cx="11143130" cy="33189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кладбище «</a:t>
            </a:r>
            <a:r>
              <a:rPr lang="ru-RU" dirty="0" err="1"/>
              <a:t>Кальварийское</a:t>
            </a:r>
            <a:r>
              <a:rPr lang="ru-RU" dirty="0"/>
              <a:t>» </a:t>
            </a:r>
          </a:p>
          <a:p>
            <a:r>
              <a:rPr lang="ru-RU" dirty="0"/>
              <a:t>мемориальный комплекс «</a:t>
            </a:r>
            <a:r>
              <a:rPr lang="ru-RU" dirty="0" err="1"/>
              <a:t>Тростенец</a:t>
            </a:r>
            <a:r>
              <a:rPr lang="ru-RU" dirty="0"/>
              <a:t>» </a:t>
            </a:r>
          </a:p>
          <a:p>
            <a:r>
              <a:rPr lang="ru-RU" dirty="0"/>
              <a:t>мемориальный комплекс «</a:t>
            </a:r>
            <a:r>
              <a:rPr lang="ru-RU" dirty="0" err="1"/>
              <a:t>Масюковщина</a:t>
            </a:r>
            <a:r>
              <a:rPr lang="ru-RU" dirty="0"/>
              <a:t>» </a:t>
            </a:r>
          </a:p>
          <a:p>
            <a:r>
              <a:rPr lang="ru-RU" dirty="0"/>
              <a:t>место захоронения военнопленных и мирных граждан – узников концентрационного лагеря «Дрозды» </a:t>
            </a:r>
          </a:p>
          <a:p>
            <a:r>
              <a:rPr lang="ru-RU" dirty="0"/>
              <a:t>Братская могила советских воинов, партизан и мирных жителей  (9-й км Московского шоссе) </a:t>
            </a:r>
          </a:p>
          <a:p>
            <a:r>
              <a:rPr lang="ru-RU" dirty="0"/>
              <a:t>захоронение жертв гитлеровского геноцида – мемориал «Яма»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1646" y="5800182"/>
            <a:ext cx="10399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созданы 76 объектов памяти защитников Отечества и жертв войн: мемориалов, памятников, монументов, обелисков, памятных знаков, бюстов мемориальных досок.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291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295" y="428135"/>
            <a:ext cx="9601196" cy="1303867"/>
          </a:xfrm>
        </p:spPr>
        <p:txBody>
          <a:bodyPr/>
          <a:lstStyle/>
          <a:p>
            <a:r>
              <a:rPr lang="ru-RU" b="1" dirty="0"/>
              <a:t>Кладбище «</a:t>
            </a:r>
            <a:r>
              <a:rPr lang="ru-RU" b="1" dirty="0" err="1"/>
              <a:t>Кальварийское</a:t>
            </a:r>
            <a:r>
              <a:rPr lang="ru-RU" b="1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9" y="2512639"/>
            <a:ext cx="6296989" cy="3778194"/>
          </a:xfrm>
        </p:spPr>
      </p:pic>
      <p:sp>
        <p:nvSpPr>
          <p:cNvPr id="5" name="Прямоугольник 4"/>
          <p:cNvSpPr/>
          <p:nvPr/>
        </p:nvSpPr>
        <p:spPr>
          <a:xfrm>
            <a:off x="466166" y="1637790"/>
            <a:ext cx="11223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Расположены 142 братские могилы советских солдат, погибших в годы Великой Отечественной войны, захоронены 3 000 евреев из Минского гетто </a:t>
            </a:r>
          </a:p>
        </p:txBody>
      </p:sp>
    </p:spTree>
    <p:extLst>
      <p:ext uri="{BB962C8B-B14F-4D97-AF65-F5344CB8AC3E}">
        <p14:creationId xmlns:p14="http://schemas.microsoft.com/office/powerpoint/2010/main" val="172238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971" y="1394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Мемориальный комплекс «</a:t>
            </a:r>
            <a:r>
              <a:rPr lang="ru-RU" b="1" dirty="0" err="1"/>
              <a:t>Тростенец</a:t>
            </a:r>
            <a:r>
              <a:rPr lang="ru-RU" b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18" y="2932013"/>
            <a:ext cx="3644461" cy="2430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3" y="2934256"/>
            <a:ext cx="4367693" cy="2454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2" y="2932013"/>
            <a:ext cx="2606110" cy="24540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1028343"/>
            <a:ext cx="1126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Лагерь смерти </a:t>
            </a:r>
            <a:r>
              <a:rPr lang="ru-RU" dirty="0" err="1">
                <a:solidFill>
                  <a:srgbClr val="1B1B1B"/>
                </a:solidFill>
                <a:latin typeface="Roboto"/>
              </a:rPr>
              <a:t>Тростенец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, созданный осенью 1941 года, </a:t>
            </a:r>
          </a:p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стал крупнейшим в Беларуси и на территории Советского Союза. </a:t>
            </a:r>
          </a:p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По количеству жертв фашизма </a:t>
            </a:r>
            <a:r>
              <a:rPr lang="ru-RU" dirty="0" err="1">
                <a:solidFill>
                  <a:srgbClr val="1B1B1B"/>
                </a:solidFill>
                <a:latin typeface="Roboto"/>
              </a:rPr>
              <a:t>Тростенец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 стал четвертым после Освенцима, Майданека и Треблинки.</a:t>
            </a:r>
          </a:p>
          <a:p>
            <a:pPr algn="ctr" fontAlgn="base"/>
            <a:r>
              <a:rPr lang="ru-RU" dirty="0">
                <a:solidFill>
                  <a:srgbClr val="1B1B1B"/>
                </a:solidFill>
                <a:latin typeface="Roboto"/>
              </a:rPr>
              <a:t>Здесь обнаружено </a:t>
            </a:r>
            <a:r>
              <a:rPr lang="ru-RU" b="1" dirty="0">
                <a:solidFill>
                  <a:srgbClr val="1B1B1B"/>
                </a:solidFill>
                <a:latin typeface="Roboto"/>
              </a:rPr>
              <a:t>более тридцати братских могил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, некоторые из которых достигали в длину 50 метров, а также кремационные ямы. </a:t>
            </a:r>
            <a:r>
              <a:rPr lang="ru-RU" b="1" dirty="0">
                <a:solidFill>
                  <a:srgbClr val="1B1B1B"/>
                </a:solidFill>
                <a:latin typeface="Roboto"/>
              </a:rPr>
              <a:t>Всего в </a:t>
            </a:r>
            <a:r>
              <a:rPr lang="ru-RU" b="1" dirty="0" err="1">
                <a:solidFill>
                  <a:srgbClr val="1B1B1B"/>
                </a:solidFill>
                <a:latin typeface="Roboto"/>
              </a:rPr>
              <a:t>Тростенце</a:t>
            </a:r>
            <a:r>
              <a:rPr lang="ru-RU" b="1" dirty="0">
                <a:solidFill>
                  <a:srgbClr val="1B1B1B"/>
                </a:solidFill>
                <a:latin typeface="Roboto"/>
              </a:rPr>
              <a:t> погибло более 206 тысяч человек</a:t>
            </a:r>
            <a:r>
              <a:rPr lang="ru-RU" dirty="0">
                <a:solidFill>
                  <a:srgbClr val="1B1B1B"/>
                </a:solidFill>
                <a:latin typeface="Roboto"/>
              </a:rPr>
              <a:t>.</a:t>
            </a:r>
            <a:endParaRPr lang="ru-RU" b="0" i="0" dirty="0">
              <a:solidFill>
                <a:srgbClr val="1B1B1B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7440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1181347"/>
            <a:ext cx="10058399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Год исторической памяти </a:t>
            </a:r>
            <a:br>
              <a:rPr lang="ru-RU" sz="3000" b="1" dirty="0"/>
            </a:br>
            <a:r>
              <a:rPr lang="ru-RU" sz="3000" b="1" dirty="0"/>
              <a:t>пройдет под знаком сохранения героического наследия и правды о всех периодах жизни белорусского народа.</a:t>
            </a:r>
            <a:br>
              <a:rPr lang="ru-RU" sz="3000" b="1" dirty="0"/>
            </a:b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37" y="2662374"/>
            <a:ext cx="6933363" cy="28039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Историческая память белорусов подвергается атакам и всевозможным фальсификациям.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Объектом их воздействия становятся наши ценности, идентичность, историческое право на суверенитет.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Необходимо прорабатывать подходы, определять четкую стратегию и тактику национальной исторической политики.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3716" y="5538054"/>
            <a:ext cx="1047077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Историческая память – нравственный стержень общества,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укрепляющий связь между поколениями в условиях глобальной нестабильности.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" y="2537935"/>
            <a:ext cx="3816050" cy="30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88" y="148414"/>
            <a:ext cx="10569388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Мемориальный комплекс «</a:t>
            </a:r>
            <a:r>
              <a:rPr lang="ru-RU" b="1" dirty="0" err="1"/>
              <a:t>Масюковщина</a:t>
            </a:r>
            <a:r>
              <a:rPr lang="ru-RU" b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0" y="2505634"/>
            <a:ext cx="4928348" cy="3285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2505634"/>
            <a:ext cx="4383741" cy="32878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788" y="1452281"/>
            <a:ext cx="1056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С июля 1941 по 3 июля 1944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г.г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в «Шталаге-352» («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Stalag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352») погибло более 80 тысяч солдат и офицеров Советской Армии, попавших в плен, и мирных жителей, согнанных в лагерь из Минска и окрестных деревень.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2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7" y="273920"/>
            <a:ext cx="10919012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Место захоронения военнопленных и мирных граждан – узников концентрационного лагеря «Дрозды»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918" y="1333544"/>
            <a:ext cx="11107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22222"/>
                </a:solidFill>
                <a:latin typeface="Roboto"/>
              </a:rPr>
              <a:t>Расположено в поле с западной стороны от </a:t>
            </a:r>
            <a:r>
              <a:rPr lang="ru-RU" sz="1600" dirty="0" err="1">
                <a:solidFill>
                  <a:srgbClr val="222222"/>
                </a:solidFill>
                <a:latin typeface="Roboto"/>
              </a:rPr>
              <a:t>Долгиновского</a:t>
            </a:r>
            <a:r>
              <a:rPr lang="ru-RU" sz="1600" dirty="0">
                <a:solidFill>
                  <a:srgbClr val="222222"/>
                </a:solidFill>
                <a:latin typeface="Roboto"/>
              </a:rPr>
              <a:t> тракта и на востоке от ул. </a:t>
            </a:r>
            <a:r>
              <a:rPr lang="ru-RU" sz="1600" dirty="0" err="1">
                <a:solidFill>
                  <a:srgbClr val="222222"/>
                </a:solidFill>
                <a:latin typeface="Roboto"/>
              </a:rPr>
              <a:t>Нововиленской</a:t>
            </a:r>
            <a:r>
              <a:rPr lang="ru-RU" sz="1600" dirty="0">
                <a:solidFill>
                  <a:srgbClr val="222222"/>
                </a:solidFill>
                <a:latin typeface="Roboto"/>
              </a:rPr>
              <a:t>, </a:t>
            </a:r>
          </a:p>
          <a:p>
            <a:pPr algn="ctr"/>
            <a:r>
              <a:rPr lang="ru-RU" sz="1600" dirty="0">
                <a:solidFill>
                  <a:srgbClr val="222222"/>
                </a:solidFill>
                <a:latin typeface="Roboto"/>
              </a:rPr>
              <a:t>где находился концентрационный лагерь «Дрозды», созданный нацистами в июле и ликвидированный </a:t>
            </a:r>
          </a:p>
          <a:p>
            <a:pPr algn="ctr"/>
            <a:r>
              <a:rPr lang="ru-RU" sz="1600" dirty="0">
                <a:solidFill>
                  <a:srgbClr val="222222"/>
                </a:solidFill>
                <a:latin typeface="Roboto"/>
              </a:rPr>
              <a:t>в августе-сентябре 1941 г. В нем содержались около 100 тыс. военнопленных и 40 тыс. гражданских лиц. </a:t>
            </a:r>
          </a:p>
          <a:p>
            <a:pPr algn="ctr"/>
            <a:r>
              <a:rPr lang="ru-RU" sz="1600" b="1" dirty="0">
                <a:solidFill>
                  <a:srgbClr val="222222"/>
                </a:solidFill>
                <a:latin typeface="Roboto"/>
              </a:rPr>
              <a:t>Захоронены более 10 тыс. узников лагеря</a:t>
            </a:r>
            <a:r>
              <a:rPr lang="ru-RU" b="1" dirty="0">
                <a:solidFill>
                  <a:srgbClr val="222222"/>
                </a:solidFill>
                <a:latin typeface="Roboto"/>
              </a:rPr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60" y="2777939"/>
            <a:ext cx="3777129" cy="2744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6" y="2777939"/>
            <a:ext cx="4921436" cy="27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11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894" y="524932"/>
            <a:ext cx="10739718" cy="1303867"/>
          </a:xfrm>
        </p:spPr>
        <p:txBody>
          <a:bodyPr>
            <a:normAutofit/>
          </a:bodyPr>
          <a:lstStyle/>
          <a:p>
            <a:r>
              <a:rPr lang="ru-RU" sz="3500" b="1" dirty="0"/>
              <a:t>Братская могила советских воинов, партизан и мирных жителей  (9-й км Московского шоссе)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1318" y="1783974"/>
            <a:ext cx="1084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-apple-system"/>
              </a:rPr>
              <a:t>Захоронены 30 тыс. расстрелянных </a:t>
            </a:r>
          </a:p>
          <a:p>
            <a:pPr algn="ctr"/>
            <a:r>
              <a:rPr lang="ru-RU" dirty="0">
                <a:solidFill>
                  <a:srgbClr val="212529"/>
                </a:solidFill>
                <a:latin typeface="-apple-system"/>
              </a:rPr>
              <a:t>военнопленных, советских воинов, партизан и гражданских лиц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87" y="2716864"/>
            <a:ext cx="4607859" cy="34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91736"/>
            <a:ext cx="9601196" cy="4611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Мемориал «Яма»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7176" y="1639668"/>
            <a:ext cx="1071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D5156"/>
                </a:solidFill>
                <a:latin typeface="arial" panose="020B0604020202020204" pitchFamily="34" charset="0"/>
              </a:rPr>
              <a:t>Здесь 2 марта 1942 года нацистами было расстреляно около 5000 узников Минского гетто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1" y="2495656"/>
            <a:ext cx="4489973" cy="2965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91" y="2495656"/>
            <a:ext cx="5271247" cy="29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6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911794"/>
            <a:ext cx="1097279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государственной программы «Увековечение памяти о погибших при защите Отечества» на 2021–2025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299" y="2667463"/>
            <a:ext cx="7385540" cy="33189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проведение поисковой работы по установлению данных о погибших узниках лагеря и их сохранение в электронной «Книге Памяти жертв лагеря смерти «</a:t>
            </a:r>
            <a:r>
              <a:rPr lang="ru-RU" dirty="0" err="1"/>
              <a:t>Тростенец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проведение организационных, военно-патриотических и иных мероприятий, направленных на популяризацию поисковой работы, привлечение к ней членов общественных объединений и граждан;</a:t>
            </a:r>
          </a:p>
          <a:p>
            <a:pPr lvl="0"/>
            <a:r>
              <a:rPr lang="ru-RU" dirty="0"/>
              <a:t>изготовление и приобретение сувенирной, наградной продукции, посвященной памятным датам военной истории, увековечению погибших при защите Отечества и сохранению памяти о жертвах войн;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4" y="3126340"/>
            <a:ext cx="3601775" cy="24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2" y="2627270"/>
            <a:ext cx="6049110" cy="36127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подготовка и издание полиграфической продукции, связанной с событиями военной истории на территории </a:t>
            </a:r>
            <a:r>
              <a:rPr lang="be-BY" dirty="0"/>
              <a:t>страны</a:t>
            </a:r>
            <a:r>
              <a:rPr lang="ru-RU" dirty="0"/>
              <a:t>, поисковой работой;</a:t>
            </a:r>
          </a:p>
          <a:p>
            <a:pPr lvl="0"/>
            <a:r>
              <a:rPr lang="ru-RU" dirty="0"/>
              <a:t>организация и проведение полевых поисковых работ;</a:t>
            </a:r>
          </a:p>
          <a:p>
            <a:pPr lvl="0"/>
            <a:r>
              <a:rPr lang="ru-RU" dirty="0"/>
              <a:t>участие в мероприятиях гражданско-патриотического воспитания, проводимых местными исполнительными и распорядительными органами, государственными организациями;</a:t>
            </a:r>
          </a:p>
          <a:p>
            <a:pPr lvl="0"/>
            <a:r>
              <a:rPr lang="ru-RU" dirty="0"/>
              <a:t>захоронение останков погибших при защите Отечества и жертв войн, обнаруженных в ходе проведения полевых поисковых работ.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52" y="2489385"/>
            <a:ext cx="4826641" cy="361461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911794"/>
            <a:ext cx="10972799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Мероприятия государственной программы «Увековечение памяти о погибших при защите Отечества» на 2021–2025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830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658" y="1021169"/>
            <a:ext cx="6953459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Утрата образа героического прошлого ведет государство к катастрофе и лишает народ будущего. Именно поэтому 2022 год мы объявили Годом исторической памяти.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 повод для всех нас еще раз осмыслить тысячелетний </a:t>
            </a:r>
            <a:r>
              <a:rPr lang="ru-RU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тернистый путь народа к независимости и собственной государственности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воедино все страницы нашей непростой истории: и героические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трагические…</a:t>
            </a: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Донести до мира правду о геноциде белорусского и других народов на территории нашей страны.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обязаны это сделать. Прежде всего для наших детей и внуков. Они должны знать цену мира и свободы, которые добывались многими поколениями потом и кровью».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8616" y="4669860"/>
            <a:ext cx="7506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Президент Республики Беларусь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А.Г.Лукашенко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выступление на церемонии вручения премий «За духовное возрождение», специальных премий Главы государства деятелям культуры и искусства, и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Беларускі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спартыўны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Алімп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11 января 2022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-1319" r="10513"/>
          <a:stretch/>
        </p:blipFill>
        <p:spPr>
          <a:xfrm>
            <a:off x="7576456" y="667740"/>
            <a:ext cx="3969100" cy="3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9163" y="2881271"/>
            <a:ext cx="10972799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3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18" y="936913"/>
            <a:ext cx="11125199" cy="1303867"/>
          </a:xfrm>
        </p:spPr>
        <p:txBody>
          <a:bodyPr>
            <a:noAutofit/>
          </a:bodyPr>
          <a:lstStyle/>
          <a:p>
            <a:r>
              <a:rPr lang="ru-RU" sz="3500" b="1" dirty="0"/>
              <a:t>Республиканский совет </a:t>
            </a:r>
            <a:br>
              <a:rPr lang="ru-RU" sz="3500" b="1" dirty="0"/>
            </a:br>
            <a:r>
              <a:rPr lang="ru-RU" sz="3500" b="1" dirty="0"/>
              <a:t>по исторической политике </a:t>
            </a:r>
            <a:br>
              <a:rPr lang="ru-RU" sz="3500" b="1" dirty="0"/>
            </a:br>
            <a:r>
              <a:rPr lang="ru-RU" sz="3500" b="1" dirty="0"/>
              <a:t>при Администрации Президента Республики Беларусь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03" y="2228220"/>
            <a:ext cx="6983899" cy="42253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r>
              <a:rPr lang="ru-RU" sz="2700" dirty="0"/>
              <a:t>Создан распоряжением Президента Республики Беларусь </a:t>
            </a:r>
          </a:p>
          <a:p>
            <a:pPr marL="0" indent="0">
              <a:buNone/>
            </a:pPr>
            <a:r>
              <a:rPr lang="ru-RU" sz="2700" dirty="0"/>
              <a:t>4 февраля 2022 г. </a:t>
            </a:r>
          </a:p>
          <a:p>
            <a:pPr marL="0" indent="0">
              <a:buNone/>
            </a:pPr>
            <a:endParaRPr lang="ru-RU" sz="2700" dirty="0"/>
          </a:p>
          <a:p>
            <a:pPr marL="0" indent="0">
              <a:buNone/>
            </a:pPr>
            <a:r>
              <a:rPr lang="ru-RU" sz="2700" b="1" dirty="0"/>
              <a:t>ЦЕЛЬ - </a:t>
            </a:r>
            <a:r>
              <a:rPr lang="ru-RU" b="1" dirty="0"/>
              <a:t>определять основные векторы развития исторической политики в Республике Беларусь и актуальные направления научных исследований.</a:t>
            </a:r>
          </a:p>
          <a:p>
            <a:pPr marL="2509838" indent="0">
              <a:buNone/>
            </a:pPr>
            <a:endParaRPr lang="ru-RU" sz="700" dirty="0"/>
          </a:p>
          <a:p>
            <a:pPr marL="803275" indent="0">
              <a:buNone/>
            </a:pPr>
            <a:r>
              <a:rPr lang="ru-RU" dirty="0"/>
              <a:t>Руководство советом будет осуществлять Глава Администрации Президента Республики Беларусь, функционировать он будет на базе Национальной академии наук Беларуси. В состав совета вошли известные ученые в области гуманитарных знаний, авторитетные общественные деятели, представители политических партий, общественных объединений, экспертного сообщества, госорганов и организаций.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-46" r="11813" b="-861"/>
          <a:stretch/>
        </p:blipFill>
        <p:spPr>
          <a:xfrm>
            <a:off x="7753356" y="2743199"/>
            <a:ext cx="3772104" cy="31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64" y="1188321"/>
            <a:ext cx="10802470" cy="1303867"/>
          </a:xfrm>
        </p:spPr>
        <p:txBody>
          <a:bodyPr>
            <a:normAutofit fontScale="90000"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b="1" dirty="0"/>
              <a:t>Конституция Республики Беларусь </a:t>
            </a:r>
            <a:br>
              <a:rPr lang="ru-RU" b="1" dirty="0"/>
            </a:br>
            <a:br>
              <a:rPr lang="ru-RU" sz="200" b="1" dirty="0"/>
            </a:br>
            <a:r>
              <a:rPr lang="ru-RU" sz="3300" b="1" dirty="0"/>
              <a:t>(с изменениями и дополнениями по результатам республиканского референдума 27 февраля 2022 г.)</a:t>
            </a:r>
            <a:br>
              <a:rPr lang="ru-RU" sz="3300" b="1" dirty="0"/>
            </a:b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259" y="2556932"/>
            <a:ext cx="7198954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Статья 15 </a:t>
            </a:r>
          </a:p>
          <a:p>
            <a:r>
              <a:rPr lang="ru-RU" dirty="0"/>
              <a:t>«государство обеспечивает сохранение исторической правды и памяти о героическом подвиге белорусского народа в годы Великой Отечественной войны».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Статья 54 </a:t>
            </a:r>
          </a:p>
          <a:p>
            <a:r>
              <a:rPr lang="ru-RU" dirty="0"/>
              <a:t>«проявление патриотизма, сохранение исторической памяти о героическом прошлом белорусского народа являются долгом каждого гражданина Республики Беларусь».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1" t="-2370" r="19758" b="-840"/>
          <a:stretch/>
        </p:blipFill>
        <p:spPr>
          <a:xfrm>
            <a:off x="8309987" y="2411606"/>
            <a:ext cx="2944166" cy="37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31111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ru-RU" b="1" dirty="0"/>
              <a:t>Исторические предпосылки принятия Закона о геноциде белорусского народа в годы Великой Отечественной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13" y="2458319"/>
            <a:ext cx="6496455" cy="40731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/>
              <a:t>Геноцид</a:t>
            </a:r>
            <a:r>
              <a:rPr lang="ru-RU" sz="3100" dirty="0"/>
              <a:t> – </a:t>
            </a:r>
          </a:p>
          <a:p>
            <a:pPr marL="0" indent="0" algn="just">
              <a:buNone/>
            </a:pPr>
            <a:r>
              <a:rPr lang="ru-RU" dirty="0"/>
              <a:t>форма массового насилия, которую ООН определяет как действия, совершаемые с </a:t>
            </a:r>
            <a:r>
              <a:rPr lang="ru-RU" b="1" dirty="0"/>
              <a:t>намерением уничтожить, полностью или частично, какую-либо национальную, этническую, расовую или религиозную группу</a:t>
            </a:r>
            <a:r>
              <a:rPr lang="ru-RU" dirty="0"/>
              <a:t> как таковую путем: </a:t>
            </a:r>
          </a:p>
          <a:p>
            <a:pPr marL="452438" algn="just"/>
            <a:r>
              <a:rPr lang="ru-RU" dirty="0"/>
              <a:t>убийства членов этой группы;</a:t>
            </a:r>
          </a:p>
          <a:p>
            <a:pPr marL="452438" algn="just"/>
            <a:r>
              <a:rPr lang="ru-RU" dirty="0"/>
              <a:t>причинения серьезных телесных повреждений или умственного расстройства членам такой группы;</a:t>
            </a:r>
          </a:p>
          <a:p>
            <a:pPr marL="452438" algn="just"/>
            <a:r>
              <a:rPr lang="ru-RU" dirty="0"/>
              <a:t>принятия мер, рассчитанных на предотвращение деторождения в такой группе;</a:t>
            </a:r>
          </a:p>
          <a:p>
            <a:pPr marL="452438" algn="just"/>
            <a:r>
              <a:rPr lang="ru-RU" dirty="0"/>
              <a:t>насильственной передачи детей из одной человеческой группы в другую; </a:t>
            </a:r>
          </a:p>
          <a:p>
            <a:pPr marL="452438" algn="just"/>
            <a:r>
              <a:rPr lang="ru-RU" dirty="0"/>
              <a:t>предумышленного создания жизненных условий, рассчитанных на полное или частичное физическое уничтожение этой группы.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49" y="3044651"/>
            <a:ext cx="4189009" cy="26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901" y="594099"/>
            <a:ext cx="1099289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осведомленность общественности о ряде фактов геноцида, совершенных националистическими бандформированиями и пособниками фашистов, создает предпосылки для попыток их оправдания и даже героизации, и, как следствие, разрушения основополагающих ценностей, на которых строится белорусская государственность.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" y="1945471"/>
            <a:ext cx="3466681" cy="1941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38" y="1964696"/>
            <a:ext cx="3416860" cy="1921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83" y="1964696"/>
            <a:ext cx="3417754" cy="1921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" y="4019599"/>
            <a:ext cx="3060562" cy="204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0" y="4033852"/>
            <a:ext cx="3066137" cy="204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69" y="4033852"/>
            <a:ext cx="3769529" cy="20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1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257" y="2862641"/>
            <a:ext cx="5474972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ОСНОВАНИЕ: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наличие сведений о гибели миллионов белорусов и иных лиц вследствие зверств немецких оккупантов и их пособников послужило основой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возбуждения и расследования Генеральным прокурором Республики Беларусь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273" y="5321123"/>
            <a:ext cx="112039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Конвенция ООН.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обвиняемые в совершении геноцида, должны быть судимы компетентным судом государства, на территории которого было совершено данное деяние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 не имеет срока давности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99" y="1977831"/>
            <a:ext cx="4210950" cy="32531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4110" y="564266"/>
            <a:ext cx="10511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Уголовное дело по факту совершения нацистскими преступниками, их пособниками, националистическими формированиями в ходе Великой Отечественной войны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послевоенный период на территории БССР и других государств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геноцида белорусского народа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257" y="2152330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НАЧАЛО: апрель 2021 г.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7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13" y="1253065"/>
            <a:ext cx="1108037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На текущем этапе расследования уголовного дела по совершению геноцида белорусского народа: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64" y="2460311"/>
            <a:ext cx="6710082" cy="40301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выявляются десятки мест ранее не известных захоронений;</a:t>
            </a:r>
          </a:p>
          <a:p>
            <a:r>
              <a:rPr lang="ru-RU" dirty="0"/>
              <a:t>допрошено более 13 300 свидетелей, большинство из которых – узники концлагерей и лагерей смерти (7 700 человек); </a:t>
            </a:r>
          </a:p>
          <a:p>
            <a:r>
              <a:rPr lang="ru-RU" dirty="0"/>
              <a:t>проведено более 2 000 осмотров в архивных учреждениях;</a:t>
            </a:r>
          </a:p>
          <a:p>
            <a:r>
              <a:rPr lang="ru-RU" dirty="0"/>
              <a:t>дополнительно установлены места массового уничтожения и захоронения, которые ранее не были известны и не исследовались; </a:t>
            </a:r>
          </a:p>
          <a:p>
            <a:r>
              <a:rPr lang="be-BY" dirty="0"/>
              <a:t>проведены раскопки в 12 местах. В общей сложности извлечены останки более 2 200 человек;</a:t>
            </a:r>
            <a:endParaRPr lang="ru-RU" dirty="0"/>
          </a:p>
          <a:p>
            <a:pPr lvl="0"/>
            <a:r>
              <a:rPr lang="ru-RU" dirty="0"/>
              <a:t>направлено 47 запросов в 17 государств об оказании правовой помощи;</a:t>
            </a:r>
          </a:p>
          <a:p>
            <a:r>
              <a:rPr lang="ru-RU" dirty="0"/>
              <a:t>организовано создание межведомственных групп и комиссий, целью деятельности которых является полное и объективное исследование обстоятельств геноцида белорусского народа и увековечение памяти его жертв.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2" y="2727753"/>
            <a:ext cx="4338094" cy="26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5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2773</Words>
  <Application>Microsoft Office PowerPoint</Application>
  <PresentationFormat>Широкоэкранный</PresentationFormat>
  <Paragraphs>202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-apple-system</vt:lpstr>
      <vt:lpstr>arial</vt:lpstr>
      <vt:lpstr>arial</vt:lpstr>
      <vt:lpstr>Calibri</vt:lpstr>
      <vt:lpstr>Garamond</vt:lpstr>
      <vt:lpstr>Open Sans</vt:lpstr>
      <vt:lpstr>Roboto</vt:lpstr>
      <vt:lpstr>Times New Roman</vt:lpstr>
      <vt:lpstr>Натуральные материалы</vt:lpstr>
      <vt:lpstr>О геноциде  белорусского народа в годы  Великой Отечественной войны</vt:lpstr>
      <vt:lpstr>Презентация PowerPoint</vt:lpstr>
      <vt:lpstr>Год исторической памяти  пройдет под знаком сохранения героического наследия и правды о всех периодах жизни белорусского народа. </vt:lpstr>
      <vt:lpstr>Республиканский совет  по исторической политике  при Администрации Президента Республики Беларусь</vt:lpstr>
      <vt:lpstr>Конституция Республики Беларусь   (с изменениями и дополнениями по результатам республиканского референдума 27 февраля 2022 г.) </vt:lpstr>
      <vt:lpstr>Исторические предпосылки принятия Закона о геноциде белорусского народа в годы Великой Отечественной войны</vt:lpstr>
      <vt:lpstr>Презентация PowerPoint</vt:lpstr>
      <vt:lpstr>Презентация PowerPoint</vt:lpstr>
      <vt:lpstr>На текущем этапе расследования уголовного дела по совершению геноцида белорусского народа: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Международное сотрудничество в рамках расследования уголовного дела</vt:lpstr>
      <vt:lpstr>Геноцид – это и целенаправленное уничтожение культурного и экономического потенциала народа, результатов его труда и творческого наследия. </vt:lpstr>
      <vt:lpstr>Министерством культуры активизирована деятельность  Комиссии по выявлению, возвращению, совместному использованию и введению в научный и культурный оборот культурных ценностей, оказавшихся за границей Республики Беларусь. </vt:lpstr>
      <vt:lpstr>Закон «О геноциде белорусского народа»  Принят в январе 2022 г. по инициативе Генеральной прокуратуры. </vt:lpstr>
      <vt:lpstr>Впервые на законодательном уровне признается факт геноцида белорусского народа в годы Великой Отечественной войны и (или) послевоенный период.  </vt:lpstr>
      <vt:lpstr>Презентация PowerPoint</vt:lpstr>
      <vt:lpstr>По плану «Ост» в Беларуси предусматривалось: </vt:lpstr>
      <vt:lpstr>Чрезвычайной государственной комиссией было установлено, что на оккупированной территории БССР нацисты: </vt:lpstr>
      <vt:lpstr>Геноцид в отношении белорусского народа продолжился и в послевоенное время</vt:lpstr>
      <vt:lpstr>Геноцид в отношении белорусского народа в послевоенное время</vt:lpstr>
      <vt:lpstr>Увековечение памяти  жертв геноцида белорусского народа  в годы Великой Отечественной войны </vt:lpstr>
      <vt:lpstr>Мероприятия государственной программы «Увековечение памяти о погибших при защите Отечества» на 2021–2025 гг. </vt:lpstr>
      <vt:lpstr>Мемориалы памяти жертв геноцида мирных граждан, расположенные на территории г.Минска</vt:lpstr>
      <vt:lpstr>Кладбище «Кальварийское»</vt:lpstr>
      <vt:lpstr>Мемориальный комплекс «Тростенец»</vt:lpstr>
      <vt:lpstr>Мемориальный комплекс «Масюковщина»</vt:lpstr>
      <vt:lpstr>Место захоронения военнопленных и мирных граждан – узников концентрационного лагеря «Дрозды»</vt:lpstr>
      <vt:lpstr>Братская могила советских воинов, партизан и мирных жителей  (9-й км Московского шоссе)</vt:lpstr>
      <vt:lpstr>Мемориал «Яма» </vt:lpstr>
      <vt:lpstr>Мероприятия государственной программы «Увековечение памяти о погибших при защите Отечества» на 2021–2025 гг.</vt:lpstr>
      <vt:lpstr>Мероприятия государственной программы «Увековечение памяти о погибших при защите Отечества» на 2021–2025 гг.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ГЕНОЦИДЕ БЕЛОРУССКОГО НАРОДА В ГОДЫ ВЕЛИКОЙ ОТЕЧЕСТВЕННОЙ ВОЙНЫ</dc:title>
  <dc:creator>А. Н. Казакевич</dc:creator>
  <cp:lastModifiedBy>О. В. Ткачук</cp:lastModifiedBy>
  <cp:revision>71</cp:revision>
  <dcterms:created xsi:type="dcterms:W3CDTF">2022-03-14T11:54:02Z</dcterms:created>
  <dcterms:modified xsi:type="dcterms:W3CDTF">2022-03-23T11:51:13Z</dcterms:modified>
</cp:coreProperties>
</file>